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9"/>
  </p:notesMasterIdLst>
  <p:sldIdLst>
    <p:sldId id="260" r:id="rId2"/>
    <p:sldId id="293" r:id="rId3"/>
    <p:sldId id="298" r:id="rId4"/>
    <p:sldId id="295" r:id="rId5"/>
    <p:sldId id="296" r:id="rId6"/>
    <p:sldId id="297" r:id="rId7"/>
    <p:sldId id="299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3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98" autoAdjust="0"/>
    <p:restoredTop sz="74423" autoAdjust="0"/>
  </p:normalViewPr>
  <p:slideViewPr>
    <p:cSldViewPr snapToGrid="0">
      <p:cViewPr varScale="1">
        <p:scale>
          <a:sx n="92" d="100"/>
          <a:sy n="92" d="100"/>
        </p:scale>
        <p:origin x="48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5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3D3CE8-1EA4-4539-9D55-E58CC48677D0}" type="datetimeFigureOut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A4664-183C-4BE7-B983-E543D2813E0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00976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영상은 시작과 동시에 틀어놓아도 무관</a:t>
            </a:r>
            <a:endParaRPr lang="en-US" altLang="ko-KR"/>
          </a:p>
          <a:p>
            <a:endParaRPr lang="en-US" altLang="ko-KR"/>
          </a:p>
          <a:p>
            <a:r>
              <a:rPr lang="en-US" altLang="ko-KR"/>
              <a:t>RMFS</a:t>
            </a:r>
            <a:r>
              <a:rPr lang="ko-KR" altLang="en-US"/>
              <a:t>는 물류</a:t>
            </a:r>
            <a:r>
              <a:rPr lang="en-US" altLang="ko-KR"/>
              <a:t>(Logistics) </a:t>
            </a:r>
            <a:r>
              <a:rPr lang="ko-KR" altLang="en-US"/>
              <a:t>산업에서 사람 대신 모바일 로봇을 이용하는 시스템으로</a:t>
            </a:r>
            <a:r>
              <a:rPr lang="en-US" altLang="ko-KR"/>
              <a:t>, untact tech</a:t>
            </a:r>
            <a:r>
              <a:rPr lang="ko-KR" altLang="en-US"/>
              <a:t>로서 각광받고 있음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기본적으로 물품을 </a:t>
            </a:r>
            <a:r>
              <a:rPr lang="en-US" altLang="ko-KR"/>
              <a:t>replensihment</a:t>
            </a:r>
            <a:r>
              <a:rPr lang="ko-KR" altLang="en-US"/>
              <a:t>에서 </a:t>
            </a:r>
            <a:r>
              <a:rPr lang="en-US" altLang="ko-KR"/>
              <a:t>storag</a:t>
            </a:r>
            <a:r>
              <a:rPr lang="ko-KR" altLang="en-US"/>
              <a:t>로</a:t>
            </a:r>
            <a:r>
              <a:rPr lang="en-US" altLang="ko-KR"/>
              <a:t>, stoarge</a:t>
            </a:r>
            <a:r>
              <a:rPr lang="ko-KR" altLang="en-US"/>
              <a:t>에서 </a:t>
            </a:r>
            <a:r>
              <a:rPr lang="en-US" altLang="ko-KR"/>
              <a:t>pick up statio</a:t>
            </a:r>
            <a:r>
              <a:rPr lang="ko-KR" altLang="en-US"/>
              <a:t>으로 이동시키는 일련의 과정에 대한 알고리즘을 모두 포함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이 프로젝트에서 하고자 하는 목표는</a:t>
            </a:r>
            <a:endParaRPr lang="en-US" altLang="ko-KR"/>
          </a:p>
          <a:p>
            <a:r>
              <a:rPr lang="en-US" altLang="ko-KR"/>
              <a:t>-&gt; </a:t>
            </a:r>
            <a:r>
              <a:rPr lang="ko-KR" altLang="en-US"/>
              <a:t>두가지 설명</a:t>
            </a:r>
            <a:endParaRPr lang="en-US" altLang="ko-KR"/>
          </a:p>
          <a:p>
            <a:endParaRPr lang="en-US" altLang="ko-KR"/>
          </a:p>
          <a:p>
            <a:r>
              <a:rPr lang="en-US" altLang="ko-KR"/>
              <a:t>(</a:t>
            </a:r>
            <a:r>
              <a:rPr lang="ko-KR" altLang="en-US"/>
              <a:t>영상한번 더 재생</a:t>
            </a:r>
            <a:r>
              <a:rPr lang="en-US" altLang="ko-KR"/>
              <a:t>) </a:t>
            </a:r>
            <a:r>
              <a:rPr lang="ko-KR" altLang="en-US"/>
              <a:t>이러한 목적을 </a:t>
            </a:r>
            <a:r>
              <a:rPr lang="en-US" altLang="ko-KR"/>
              <a:t>RAWSim-O </a:t>
            </a:r>
            <a:r>
              <a:rPr lang="ko-KR" altLang="en-US"/>
              <a:t>이라는 프로그램을 통해 달성하고자 함</a:t>
            </a:r>
            <a:endParaRPr lang="en-US" altLang="ko-KR"/>
          </a:p>
          <a:p>
            <a:pPr marL="171450" indent="-171450">
              <a:buFontTx/>
              <a:buChar char="-"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3996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간단하게 설명</a:t>
            </a:r>
            <a:r>
              <a:rPr lang="en-US" altLang="ko-KR"/>
              <a:t>. </a:t>
            </a:r>
            <a:r>
              <a:rPr lang="ko-KR" altLang="en-US"/>
              <a:t>아래쪽 그림에서 각 마크가 무엇인지 </a:t>
            </a:r>
            <a:r>
              <a:rPr lang="en-US" altLang="ko-KR"/>
              <a:t>(4</a:t>
            </a:r>
            <a:r>
              <a:rPr lang="ko-KR" altLang="en-US"/>
              <a:t>가지</a:t>
            </a:r>
            <a:r>
              <a:rPr lang="en-US" altLang="ko-KR"/>
              <a:t>)</a:t>
            </a:r>
          </a:p>
          <a:p>
            <a:endParaRPr lang="en-US" altLang="ko-KR"/>
          </a:p>
          <a:p>
            <a:r>
              <a:rPr lang="en-US" altLang="ko-KR"/>
              <a:t>RMFS</a:t>
            </a:r>
            <a:r>
              <a:rPr lang="ko-KR" altLang="en-US"/>
              <a:t>에는 여러가지 계층별 알고리즘이 들어가는데</a:t>
            </a:r>
            <a:r>
              <a:rPr lang="en-US" altLang="ko-KR"/>
              <a:t>, (</a:t>
            </a:r>
            <a:r>
              <a:rPr lang="ko-KR" altLang="en-US"/>
              <a:t>넘기기</a:t>
            </a:r>
            <a:r>
              <a:rPr lang="en-US" altLang="ko-KR"/>
              <a:t>)</a:t>
            </a: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3007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RPS</a:t>
            </a:r>
            <a:r>
              <a:rPr lang="ko-KR" altLang="en-US"/>
              <a:t>는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6583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/>
              <a:t>RPS</a:t>
            </a:r>
            <a:r>
              <a:rPr lang="ko-KR" altLang="en-US"/>
              <a:t>는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2A4664-183C-4BE7-B983-E543D2813E0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8526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62398" y="2018413"/>
            <a:ext cx="5429250" cy="590962"/>
          </a:xfrm>
        </p:spPr>
        <p:txBody>
          <a:bodyPr anchor="b">
            <a:normAutofit/>
          </a:bodyPr>
          <a:lstStyle>
            <a:lvl1pPr algn="ctr">
              <a:defRPr sz="28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0674" y="2895518"/>
            <a:ext cx="6858000" cy="1044712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42063" y="6590932"/>
            <a:ext cx="2057400" cy="365125"/>
          </a:xfrm>
        </p:spPr>
        <p:txBody>
          <a:bodyPr/>
          <a:lstStyle/>
          <a:p>
            <a:fld id="{A7E60D0F-AD51-4083-94B3-5363C3B422DB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6664" y="6207284"/>
            <a:ext cx="3086100" cy="365125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48323" y="6589359"/>
            <a:ext cx="2057400" cy="365125"/>
          </a:xfrm>
        </p:spPr>
        <p:txBody>
          <a:bodyPr/>
          <a:lstStyle>
            <a:lvl1pPr algn="ctr">
              <a:defRPr>
                <a:solidFill>
                  <a:srgbClr val="00236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fld id="{A1806F79-321D-440B-81D1-3409D93E33A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Google Shape;11;p2">
            <a:extLst>
              <a:ext uri="{FF2B5EF4-FFF2-40B4-BE49-F238E27FC236}">
                <a16:creationId xmlns:a16="http://schemas.microsoft.com/office/drawing/2014/main" id="{61B45930-36EB-4F7D-A6F6-A48AA1E25043}"/>
              </a:ext>
            </a:extLst>
          </p:cNvPr>
          <p:cNvSpPr txBox="1"/>
          <p:nvPr userDrawn="1"/>
        </p:nvSpPr>
        <p:spPr>
          <a:xfrm>
            <a:off x="-43643" y="6595300"/>
            <a:ext cx="3229495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1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Machine Learning and Control System Lab.</a:t>
            </a:r>
            <a:endParaRPr sz="1050" b="1" i="1" u="none" strike="noStrike" cap="non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13;p2">
            <a:extLst>
              <a:ext uri="{FF2B5EF4-FFF2-40B4-BE49-F238E27FC236}">
                <a16:creationId xmlns:a16="http://schemas.microsoft.com/office/drawing/2014/main" id="{7E81E3A1-F8B5-4D8C-BABA-0B339E930B6E}"/>
              </a:ext>
            </a:extLst>
          </p:cNvPr>
          <p:cNvSpPr/>
          <p:nvPr userDrawn="1"/>
        </p:nvSpPr>
        <p:spPr>
          <a:xfrm>
            <a:off x="136664" y="771430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" name="Google Shape;14;p2">
            <a:extLst>
              <a:ext uri="{FF2B5EF4-FFF2-40B4-BE49-F238E27FC236}">
                <a16:creationId xmlns:a16="http://schemas.microsoft.com/office/drawing/2014/main" id="{4192BB97-E729-447C-9CAB-5D3C5192922D}"/>
              </a:ext>
            </a:extLst>
          </p:cNvPr>
          <p:cNvSpPr/>
          <p:nvPr userDrawn="1"/>
        </p:nvSpPr>
        <p:spPr>
          <a:xfrm>
            <a:off x="136664" y="771430"/>
            <a:ext cx="1268730" cy="113045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Google Shape;15;p2">
            <a:extLst>
              <a:ext uri="{FF2B5EF4-FFF2-40B4-BE49-F238E27FC236}">
                <a16:creationId xmlns:a16="http://schemas.microsoft.com/office/drawing/2014/main" id="{116A1066-98E0-44FA-ABD7-342D4E57874F}"/>
              </a:ext>
            </a:extLst>
          </p:cNvPr>
          <p:cNvSpPr/>
          <p:nvPr userDrawn="1"/>
        </p:nvSpPr>
        <p:spPr>
          <a:xfrm>
            <a:off x="136664" y="6523821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" name="Google Shape;16;p2">
            <a:extLst>
              <a:ext uri="{FF2B5EF4-FFF2-40B4-BE49-F238E27FC236}">
                <a16:creationId xmlns:a16="http://schemas.microsoft.com/office/drawing/2014/main" id="{2A224E34-A85E-479B-8B6B-E8351C06638C}"/>
              </a:ext>
            </a:extLst>
          </p:cNvPr>
          <p:cNvSpPr/>
          <p:nvPr userDrawn="1"/>
        </p:nvSpPr>
        <p:spPr>
          <a:xfrm>
            <a:off x="6302502" y="6523820"/>
            <a:ext cx="2700182" cy="113046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" name="Line 4">
            <a:extLst>
              <a:ext uri="{FF2B5EF4-FFF2-40B4-BE49-F238E27FC236}">
                <a16:creationId xmlns:a16="http://schemas.microsoft.com/office/drawing/2014/main" id="{59342C5D-F2CB-4CAA-B813-BD3CF5FE07EE}"/>
              </a:ext>
            </a:extLst>
          </p:cNvPr>
          <p:cNvSpPr/>
          <p:nvPr userDrawn="1"/>
        </p:nvSpPr>
        <p:spPr>
          <a:xfrm>
            <a:off x="1347496" y="2718035"/>
            <a:ext cx="6459055" cy="0"/>
          </a:xfrm>
          <a:prstGeom prst="line">
            <a:avLst/>
          </a:prstGeom>
          <a:ln w="19080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" name="Line 5">
            <a:extLst>
              <a:ext uri="{FF2B5EF4-FFF2-40B4-BE49-F238E27FC236}">
                <a16:creationId xmlns:a16="http://schemas.microsoft.com/office/drawing/2014/main" id="{EE2582D7-E98F-49FB-8870-B9D449BC66D6}"/>
              </a:ext>
            </a:extLst>
          </p:cNvPr>
          <p:cNvSpPr/>
          <p:nvPr userDrawn="1"/>
        </p:nvSpPr>
        <p:spPr>
          <a:xfrm>
            <a:off x="1337448" y="1905563"/>
            <a:ext cx="6469103" cy="0"/>
          </a:xfrm>
          <a:prstGeom prst="line">
            <a:avLst/>
          </a:prstGeom>
          <a:ln w="19080">
            <a:solidFill>
              <a:schemeClr val="accent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DE2B20AF-976A-49B2-A416-91498D8B78DF}"/>
              </a:ext>
            </a:extLst>
          </p:cNvPr>
          <p:cNvPicPr/>
          <p:nvPr userDrawn="1"/>
        </p:nvPicPr>
        <p:blipFill>
          <a:blip r:embed="rId2"/>
          <a:stretch/>
        </p:blipFill>
        <p:spPr>
          <a:xfrm>
            <a:off x="2953075" y="3836374"/>
            <a:ext cx="3237840" cy="1063800"/>
          </a:xfrm>
          <a:prstGeom prst="rect">
            <a:avLst/>
          </a:prstGeom>
          <a:ln>
            <a:noFill/>
          </a:ln>
          <a:effectLst>
            <a:reflection blurRad="6350" stA="52000" endA="300" endPos="35000" dir="5400000" sy="-100000" algn="bl" rotWithShape="0"/>
          </a:effectLst>
        </p:spPr>
      </p:pic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20C2A6AB-4778-4053-AF5E-8F10DC2E227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40674" y="5360154"/>
            <a:ext cx="6858000" cy="41586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9063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3EFE6-2546-40C4-ADE5-8273D9D089B1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3274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0DA6CE-142C-475B-9F6C-CF331CCB75BC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2851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8BD5-8FB7-44FB-9F67-17B93E9BC86A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1709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995136-4D42-4B23-B7A9-F205293FB188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4311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C6F7A4-E999-47F6-BF8F-89851F39984D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9629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CA7EC-9C5E-4965-AA26-F9C843E0120B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931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45FFE3-CCCF-44A3-8AB5-7E29BF5D45BF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24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기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086600" y="6567192"/>
            <a:ext cx="2057400" cy="365125"/>
          </a:xfrm>
        </p:spPr>
        <p:txBody>
          <a:bodyPr/>
          <a:lstStyle/>
          <a:p>
            <a:pPr algn="r"/>
            <a:fld id="{5E6E78F3-B9B3-41C4-9CC7-01C5D5308963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136664" y="6311471"/>
            <a:ext cx="3086100" cy="212349"/>
          </a:xfrm>
        </p:spPr>
        <p:txBody>
          <a:bodyPr/>
          <a:lstStyle>
            <a:lvl1pPr algn="l">
              <a:defRPr sz="110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3540974" y="6565455"/>
            <a:ext cx="2057400" cy="365125"/>
          </a:xfrm>
        </p:spPr>
        <p:txBody>
          <a:bodyPr/>
          <a:lstStyle>
            <a:lvl1pPr algn="ctr">
              <a:defRPr>
                <a:solidFill>
                  <a:srgbClr val="002366"/>
                </a:solidFill>
              </a:defRPr>
            </a:lvl1pPr>
          </a:lstStyle>
          <a:p>
            <a:fld id="{A1806F79-321D-440B-81D1-3409D93E33A7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5" name="Google Shape;11;p2">
            <a:extLst>
              <a:ext uri="{FF2B5EF4-FFF2-40B4-BE49-F238E27FC236}">
                <a16:creationId xmlns:a16="http://schemas.microsoft.com/office/drawing/2014/main" id="{6FC8D03F-13BE-4D5D-8D1A-E89552F79992}"/>
              </a:ext>
            </a:extLst>
          </p:cNvPr>
          <p:cNvSpPr txBox="1"/>
          <p:nvPr userDrawn="1"/>
        </p:nvSpPr>
        <p:spPr>
          <a:xfrm>
            <a:off x="-43643" y="6595300"/>
            <a:ext cx="3229495" cy="2539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i="1" u="none" strike="noStrike" cap="none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Machine Learning and Control System Lab.</a:t>
            </a:r>
            <a:endParaRPr sz="1050" b="1" i="1" u="none" strike="noStrike" cap="none">
              <a:solidFill>
                <a:srgbClr val="00206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" name="Google Shape;13;p2">
            <a:extLst>
              <a:ext uri="{FF2B5EF4-FFF2-40B4-BE49-F238E27FC236}">
                <a16:creationId xmlns:a16="http://schemas.microsoft.com/office/drawing/2014/main" id="{8F0309B9-54DC-4C03-B7C2-D00951015245}"/>
              </a:ext>
            </a:extLst>
          </p:cNvPr>
          <p:cNvSpPr/>
          <p:nvPr userDrawn="1"/>
        </p:nvSpPr>
        <p:spPr>
          <a:xfrm>
            <a:off x="136664" y="771430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" name="Google Shape;14;p2">
            <a:extLst>
              <a:ext uri="{FF2B5EF4-FFF2-40B4-BE49-F238E27FC236}">
                <a16:creationId xmlns:a16="http://schemas.microsoft.com/office/drawing/2014/main" id="{BBA63A3D-3BA0-4605-84E5-B1A67DEF061A}"/>
              </a:ext>
            </a:extLst>
          </p:cNvPr>
          <p:cNvSpPr/>
          <p:nvPr userDrawn="1"/>
        </p:nvSpPr>
        <p:spPr>
          <a:xfrm>
            <a:off x="136664" y="771430"/>
            <a:ext cx="1268730" cy="113045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" name="Google Shape;15;p2">
            <a:extLst>
              <a:ext uri="{FF2B5EF4-FFF2-40B4-BE49-F238E27FC236}">
                <a16:creationId xmlns:a16="http://schemas.microsoft.com/office/drawing/2014/main" id="{88FD42F9-D8A4-4B98-8F11-EBE6A9C807CC}"/>
              </a:ext>
            </a:extLst>
          </p:cNvPr>
          <p:cNvSpPr/>
          <p:nvPr userDrawn="1"/>
        </p:nvSpPr>
        <p:spPr>
          <a:xfrm>
            <a:off x="136664" y="6523821"/>
            <a:ext cx="8866020" cy="113045"/>
          </a:xfrm>
          <a:prstGeom prst="roundRect">
            <a:avLst>
              <a:gd name="adj" fmla="val 50000"/>
            </a:avLst>
          </a:prstGeom>
          <a:solidFill>
            <a:srgbClr val="002366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" name="Google Shape;16;p2">
            <a:extLst>
              <a:ext uri="{FF2B5EF4-FFF2-40B4-BE49-F238E27FC236}">
                <a16:creationId xmlns:a16="http://schemas.microsoft.com/office/drawing/2014/main" id="{24151BB4-C2EE-427F-AA76-FE3A32E4C9CA}"/>
              </a:ext>
            </a:extLst>
          </p:cNvPr>
          <p:cNvSpPr/>
          <p:nvPr userDrawn="1"/>
        </p:nvSpPr>
        <p:spPr>
          <a:xfrm>
            <a:off x="6302502" y="6523820"/>
            <a:ext cx="2700182" cy="113046"/>
          </a:xfrm>
          <a:prstGeom prst="roundRect">
            <a:avLst>
              <a:gd name="adj" fmla="val 50000"/>
            </a:avLst>
          </a:prstGeom>
          <a:solidFill>
            <a:srgbClr val="77777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50" b="0" i="0" u="none" strike="noStrike" cap="non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" name="제목 9">
            <a:extLst>
              <a:ext uri="{FF2B5EF4-FFF2-40B4-BE49-F238E27FC236}">
                <a16:creationId xmlns:a16="http://schemas.microsoft.com/office/drawing/2014/main" id="{2BEEFABF-3226-4CCE-80FF-49CF46D89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664" y="132652"/>
            <a:ext cx="7886700" cy="665018"/>
          </a:xfrm>
        </p:spPr>
        <p:txBody>
          <a:bodyPr>
            <a:normAutofit/>
          </a:bodyPr>
          <a:lstStyle>
            <a:lvl1pPr>
              <a:defRPr sz="28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9C3C9132-5B1E-48DC-916B-2EDD68EA61B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07963" y="955954"/>
            <a:ext cx="8794721" cy="3182937"/>
          </a:xfrm>
        </p:spPr>
        <p:txBody>
          <a:bodyPr>
            <a:normAutofit/>
          </a:bodyPr>
          <a:lstStyle>
            <a:lvl1pPr marL="228600" indent="-228600">
              <a:buFont typeface="Wingdings" panose="05000000000000000000" pitchFamily="2" charset="2"/>
              <a:buChar char="v"/>
              <a:defRPr sz="18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  <a:lvl2pPr marL="685800" indent="-228600">
              <a:buFont typeface="Wingdings" panose="05000000000000000000" pitchFamily="2" charset="2"/>
              <a:buChar char="ü"/>
              <a:defRPr sz="16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2pPr>
            <a:lvl3pPr marL="1143000" indent="-228600">
              <a:buFont typeface="Calibri" panose="020F0502020204030204" pitchFamily="34" charset="0"/>
              <a:buChar char="‒"/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3pPr>
            <a:lvl4pPr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4pPr>
            <a:lvl5pPr>
              <a:defRPr sz="1400"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5pPr>
          </a:lstStyle>
          <a:p>
            <a:pPr lvl="0"/>
            <a:r>
              <a:rPr lang="ko-KR" altLang="en-US" dirty="0"/>
              <a:t> 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</p:spTree>
    <p:extLst>
      <p:ext uri="{BB962C8B-B14F-4D97-AF65-F5344CB8AC3E}">
        <p14:creationId xmlns:p14="http://schemas.microsoft.com/office/powerpoint/2010/main" val="2810480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AEFBAC-A272-4DE3-9193-C9FEDCFDA02C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2346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686484-5B91-49B9-9E54-3A55D976DF87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31201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394620-207E-446B-B609-54E4FB2B478F}" type="datetime1">
              <a:rPr lang="ko-KR" altLang="en-US" smtClean="0"/>
              <a:t>2021-04-16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806F79-321D-440B-81D1-3409D93E33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6635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C07551-E58C-49B1-9FEE-C254F4631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2398" y="2079373"/>
            <a:ext cx="5429250" cy="590962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altLang="ko-KR" sz="1800"/>
              <a:t>2021 MLP Progress</a:t>
            </a:r>
            <a:br>
              <a:rPr lang="en-US" altLang="ko-KR"/>
            </a:br>
            <a:r>
              <a:rPr lang="en-US" altLang="ko-KR" b="1"/>
              <a:t>Robotic Mobile Fulfillment System 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D0D42D-C036-4DD2-8230-C91BF0E11FF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Yonsei University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Machine Learning Project Team 09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2021.04.00</a:t>
            </a:r>
            <a:endParaRPr lang="ko-KR" altLang="en-US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9479FC3A-E2EB-4D27-8989-EABDB908EE42}"/>
              </a:ext>
            </a:extLst>
          </p:cNvPr>
          <p:cNvSpPr txBox="1">
            <a:spLocks/>
          </p:cNvSpPr>
          <p:nvPr/>
        </p:nvSpPr>
        <p:spPr>
          <a:xfrm>
            <a:off x="1148023" y="5059681"/>
            <a:ext cx="6858000" cy="135747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1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2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3</a:t>
            </a:r>
          </a:p>
          <a:p>
            <a:r>
              <a:rPr lang="en-US" altLang="ko-KR" spc="-1">
                <a:uFill>
                  <a:solidFill>
                    <a:srgbClr val="FFFFFF"/>
                  </a:solidFill>
                </a:u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Name 4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0179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Project Introduction – RMFS</a:t>
            </a:r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82B471-2B8C-4972-8168-4F19A2254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963" y="955954"/>
            <a:ext cx="8794721" cy="5338166"/>
          </a:xfrm>
        </p:spPr>
        <p:txBody>
          <a:bodyPr>
            <a:normAutofit/>
          </a:bodyPr>
          <a:lstStyle/>
          <a:p>
            <a:r>
              <a:rPr lang="en-US" altLang="ko-KR"/>
              <a:t>Robotic Mobile Fulfillment System (</a:t>
            </a:r>
            <a:r>
              <a:rPr lang="en-US" altLang="ko-KR" b="1"/>
              <a:t>RMFS</a:t>
            </a:r>
            <a:r>
              <a:rPr lang="en-US" altLang="ko-KR"/>
              <a:t>)</a:t>
            </a:r>
          </a:p>
          <a:p>
            <a:pPr lvl="1"/>
            <a:r>
              <a:rPr lang="en-US" altLang="ko-KR"/>
              <a:t>Mobile robot in logistics industry (Untact technology) </a:t>
            </a:r>
          </a:p>
          <a:p>
            <a:pPr lvl="1"/>
            <a:r>
              <a:rPr lang="en-US" altLang="ko-KR"/>
              <a:t>Deliver products from replenishment to pick up station</a:t>
            </a:r>
          </a:p>
          <a:p>
            <a:pPr lvl="1">
              <a:lnSpc>
                <a:spcPct val="110000"/>
              </a:lnSpc>
            </a:pPr>
            <a:endParaRPr lang="en-US" altLang="ko-KR"/>
          </a:p>
          <a:p>
            <a:pPr lvl="1">
              <a:lnSpc>
                <a:spcPct val="110000"/>
              </a:lnSpc>
            </a:pPr>
            <a:r>
              <a:rPr lang="en-US" altLang="ko-KR"/>
              <a:t>Project Goal: Increase efficiency of the warehouse(RMFS) by analyzing the following:</a:t>
            </a:r>
          </a:p>
          <a:p>
            <a:pPr lvl="2">
              <a:lnSpc>
                <a:spcPct val="110000"/>
              </a:lnSpc>
            </a:pPr>
            <a:r>
              <a:rPr lang="en-US" altLang="ko-KR"/>
              <a:t>RPS</a:t>
            </a:r>
            <a:r>
              <a:rPr lang="en-US" altLang="ko-KR" baseline="30000"/>
              <a:t>1</a:t>
            </a:r>
            <a:r>
              <a:rPr lang="en-US" altLang="ko-KR"/>
              <a:t>: Efficiency of different </a:t>
            </a:r>
            <a:r>
              <a:rPr lang="en-US" altLang="ko-KR" b="1"/>
              <a:t>product deployment</a:t>
            </a:r>
            <a:r>
              <a:rPr lang="en-US" altLang="ko-KR"/>
              <a:t> by association analysis</a:t>
            </a:r>
          </a:p>
          <a:p>
            <a:pPr lvl="2">
              <a:lnSpc>
                <a:spcPct val="110000"/>
              </a:lnSpc>
            </a:pPr>
            <a:r>
              <a:rPr lang="en-US" altLang="ko-KR"/>
              <a:t>PSA</a:t>
            </a:r>
            <a:r>
              <a:rPr lang="en-US" altLang="ko-KR" baseline="30000"/>
              <a:t>2</a:t>
            </a:r>
            <a:r>
              <a:rPr lang="en-US" altLang="ko-KR"/>
              <a:t>: Efficiency of </a:t>
            </a:r>
            <a:r>
              <a:rPr lang="en-US" altLang="ko-KR" b="1"/>
              <a:t>multi-robot path planning</a:t>
            </a:r>
            <a:r>
              <a:rPr lang="en-US" altLang="ko-KR"/>
              <a:t> considering pick order, pod’s constitution</a:t>
            </a:r>
          </a:p>
          <a:p>
            <a:pPr marL="914400" lvl="2" indent="0">
              <a:lnSpc>
                <a:spcPct val="110000"/>
              </a:lnSpc>
              <a:buNone/>
            </a:pPr>
            <a:r>
              <a:rPr lang="en-US" altLang="ko-KR" b="1"/>
              <a:t>⇒ Minimize total </a:t>
            </a:r>
            <a:r>
              <a:rPr lang="en-US" altLang="ko-KR" b="1">
                <a:solidFill>
                  <a:srgbClr val="FF0000"/>
                </a:solidFill>
              </a:rPr>
              <a:t>time</a:t>
            </a:r>
            <a:r>
              <a:rPr lang="en-US" altLang="ko-KR" b="1"/>
              <a:t> &amp; Maximize total </a:t>
            </a:r>
            <a:r>
              <a:rPr lang="en-US" altLang="ko-KR" b="1">
                <a:solidFill>
                  <a:srgbClr val="FF0000"/>
                </a:solidFill>
              </a:rPr>
              <a:t>throughput</a:t>
            </a:r>
          </a:p>
          <a:p>
            <a:pPr marL="914400" lvl="2" indent="0">
              <a:lnSpc>
                <a:spcPct val="110000"/>
              </a:lnSpc>
              <a:buNone/>
            </a:pPr>
            <a:endParaRPr lang="en-US" altLang="ko-KR" b="1">
              <a:solidFill>
                <a:srgbClr val="FF0000"/>
              </a:solidFill>
            </a:endParaRPr>
          </a:p>
          <a:p>
            <a:pPr lvl="1">
              <a:lnSpc>
                <a:spcPct val="110000"/>
              </a:lnSpc>
            </a:pPr>
            <a:r>
              <a:rPr lang="en-US" altLang="ko-KR"/>
              <a:t>Using a recently developed RMFS simulator (RAWSim-O)</a:t>
            </a:r>
          </a:p>
          <a:p>
            <a:endParaRPr lang="ko-KR" altLang="en-US"/>
          </a:p>
        </p:txBody>
      </p:sp>
      <p:pic>
        <p:nvPicPr>
          <p:cNvPr id="5" name="Project_proposal_HWLee">
            <a:hlinkClick r:id="" action="ppaction://media"/>
            <a:extLst>
              <a:ext uri="{FF2B5EF4-FFF2-40B4-BE49-F238E27FC236}">
                <a16:creationId xmlns:a16="http://schemas.microsoft.com/office/drawing/2014/main" id="{65CCCAB6-E6A5-4C27-9C99-5BEF469559A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492685" y="4113175"/>
            <a:ext cx="4158630" cy="2339229"/>
          </a:xfrm>
          <a:prstGeom prst="rect">
            <a:avLst/>
          </a:prstGeom>
        </p:spPr>
      </p:pic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F3C02E0-4A31-4635-A9A8-BFA9378860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36664" y="6124370"/>
            <a:ext cx="3086100" cy="339499"/>
          </a:xfrm>
        </p:spPr>
        <p:txBody>
          <a:bodyPr/>
          <a:lstStyle/>
          <a:p>
            <a:r>
              <a:rPr lang="en-US" altLang="ko-KR"/>
              <a:t>1 Replenishment Pod Selection</a:t>
            </a:r>
          </a:p>
          <a:p>
            <a:r>
              <a:rPr lang="en-US" altLang="ko-KR"/>
              <a:t>2 Pod Storage Assignment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785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RPS</a:t>
            </a:r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82B471-2B8C-4972-8168-4F19A2254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963" y="955953"/>
            <a:ext cx="8794721" cy="5305771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</a:pPr>
            <a:endParaRPr lang="en-US" altLang="ko-KR"/>
          </a:p>
          <a:p>
            <a:pPr>
              <a:lnSpc>
                <a:spcPct val="100000"/>
              </a:lnSpc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5445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PSA</a:t>
            </a:r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082B471-2B8C-4972-8168-4F19A2254EA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07963" y="955953"/>
            <a:ext cx="8794721" cy="530577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ko-KR"/>
              <a:t>Pod Storage Assignment (PSA)</a:t>
            </a:r>
            <a:endParaRPr lang="en-US" altLang="ko-KR" baseline="30000"/>
          </a:p>
          <a:p>
            <a:pPr lvl="1">
              <a:lnSpc>
                <a:spcPct val="100000"/>
              </a:lnSpc>
            </a:pPr>
            <a:r>
              <a:rPr lang="en-US" altLang="ko-KR"/>
              <a:t>Goal: Determine the most efficient storage location when pods go back</a:t>
            </a:r>
          </a:p>
          <a:p>
            <a:pPr lvl="1">
              <a:lnSpc>
                <a:spcPct val="100000"/>
              </a:lnSpc>
            </a:pPr>
            <a:endParaRPr lang="en-US" altLang="ko-KR"/>
          </a:p>
          <a:p>
            <a:pPr lvl="1">
              <a:lnSpc>
                <a:spcPct val="100000"/>
              </a:lnSpc>
            </a:pPr>
            <a:r>
              <a:rPr lang="en-US" altLang="ko-KR"/>
              <a:t>Default option</a:t>
            </a:r>
          </a:p>
          <a:p>
            <a:pPr lvl="2">
              <a:lnSpc>
                <a:spcPct val="100000"/>
              </a:lnSpc>
            </a:pPr>
            <a:r>
              <a:rPr lang="en-US" altLang="ko-KR"/>
              <a:t>Random, Fixed, Nearest, Station-Based, Class</a:t>
            </a:r>
          </a:p>
          <a:p>
            <a:pPr lvl="2">
              <a:lnSpc>
                <a:spcPct val="100000"/>
              </a:lnSpc>
            </a:pPr>
            <a:endParaRPr lang="en-US" altLang="ko-KR"/>
          </a:p>
          <a:p>
            <a:pPr lvl="1">
              <a:lnSpc>
                <a:spcPct val="100000"/>
              </a:lnSpc>
            </a:pPr>
            <a:r>
              <a:rPr lang="en-US" altLang="ko-KR"/>
              <a:t>Input(Features)</a:t>
            </a:r>
          </a:p>
          <a:p>
            <a:pPr lvl="2">
              <a:lnSpc>
                <a:spcPct val="100000"/>
              </a:lnSpc>
            </a:pPr>
            <a:r>
              <a:rPr lang="en-US" altLang="ko-KR"/>
              <a:t>Frequency(# of pick order and replenishment order)</a:t>
            </a:r>
          </a:p>
          <a:p>
            <a:pPr lvl="2">
              <a:lnSpc>
                <a:spcPct val="100000"/>
              </a:lnSpc>
            </a:pPr>
            <a:r>
              <a:rPr lang="en-US" altLang="ko-KR"/>
              <a:t>Remaining items in a Pod</a:t>
            </a:r>
          </a:p>
          <a:p>
            <a:pPr lvl="2">
              <a:lnSpc>
                <a:spcPct val="100000"/>
              </a:lnSpc>
            </a:pPr>
            <a:endParaRPr lang="en-US" altLang="ko-KR"/>
          </a:p>
          <a:p>
            <a:pPr lvl="1">
              <a:lnSpc>
                <a:spcPct val="100000"/>
              </a:lnSpc>
            </a:pPr>
            <a:r>
              <a:rPr lang="en-US" altLang="ko-KR"/>
              <a:t>Output</a:t>
            </a:r>
          </a:p>
          <a:p>
            <a:pPr lvl="2">
              <a:lnSpc>
                <a:spcPct val="100000"/>
              </a:lnSpc>
            </a:pPr>
            <a:r>
              <a:rPr lang="en-US" altLang="ko-KR"/>
              <a:t>3 part of the storage area</a:t>
            </a:r>
          </a:p>
          <a:p>
            <a:pPr lvl="1">
              <a:lnSpc>
                <a:spcPct val="100000"/>
              </a:lnSpc>
            </a:pPr>
            <a:endParaRPr lang="en-US" altLang="ko-KR"/>
          </a:p>
          <a:p>
            <a:pPr>
              <a:lnSpc>
                <a:spcPct val="100000"/>
              </a:lnSpc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8927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5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RPS</a:t>
            </a:r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E8161DD-06C4-4E20-9AA8-95B19D5606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96" b="16294"/>
          <a:stretch/>
        </p:blipFill>
        <p:spPr>
          <a:xfrm>
            <a:off x="1588426" y="3238901"/>
            <a:ext cx="5937561" cy="3135798"/>
          </a:xfrm>
          <a:prstGeom prst="rect">
            <a:avLst/>
          </a:prstGeom>
        </p:spPr>
      </p:pic>
      <p:grpSp>
        <p:nvGrpSpPr>
          <p:cNvPr id="27" name="그룹 26">
            <a:extLst>
              <a:ext uri="{FF2B5EF4-FFF2-40B4-BE49-F238E27FC236}">
                <a16:creationId xmlns:a16="http://schemas.microsoft.com/office/drawing/2014/main" id="{1B5099B8-210F-4FE5-9F9D-4496FBEB1216}"/>
              </a:ext>
            </a:extLst>
          </p:cNvPr>
          <p:cNvGrpSpPr/>
          <p:nvPr/>
        </p:nvGrpSpPr>
        <p:grpSpPr>
          <a:xfrm>
            <a:off x="7713329" y="5501047"/>
            <a:ext cx="1091712" cy="873652"/>
            <a:chOff x="7713329" y="5501047"/>
            <a:chExt cx="1091712" cy="873652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2BCD9FCC-AA61-41CC-B311-F80ADBF2DD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002" t="85588" r="32357" b="2800"/>
            <a:stretch/>
          </p:blipFill>
          <p:spPr>
            <a:xfrm>
              <a:off x="7713329" y="5501047"/>
              <a:ext cx="694640" cy="434998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154BB8BE-AF20-4F3E-AA0B-A704C2C706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1156" t="85588" r="10548" b="2406"/>
            <a:stretch/>
          </p:blipFill>
          <p:spPr>
            <a:xfrm>
              <a:off x="7713329" y="5924943"/>
              <a:ext cx="1091712" cy="449756"/>
            </a:xfrm>
            <a:prstGeom prst="rect">
              <a:avLst/>
            </a:prstGeom>
          </p:spPr>
        </p:pic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349C0768-02DD-44CA-ADAB-65E408B46B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6118" t="69910" r="495" b="16294"/>
            <a:stretch/>
          </p:blipFill>
          <p:spPr>
            <a:xfrm>
              <a:off x="8374380" y="5501047"/>
              <a:ext cx="430661" cy="423896"/>
            </a:xfrm>
            <a:prstGeom prst="rect">
              <a:avLst/>
            </a:prstGeom>
          </p:spPr>
        </p:pic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7E804F48-80E6-4FFB-8D22-6D27B8901CC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38" b="4672"/>
          <a:stretch/>
        </p:blipFill>
        <p:spPr>
          <a:xfrm>
            <a:off x="2289431" y="929805"/>
            <a:ext cx="4731391" cy="187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164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RPS</a:t>
            </a:r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E8161DD-06C4-4E20-9AA8-95B19D5606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294"/>
          <a:stretch/>
        </p:blipFill>
        <p:spPr>
          <a:xfrm>
            <a:off x="1588426" y="3231018"/>
            <a:ext cx="5967148" cy="3135798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995C8CA8-9B78-49C1-AAF6-93814A582D9A}"/>
              </a:ext>
            </a:extLst>
          </p:cNvPr>
          <p:cNvSpPr/>
          <p:nvPr/>
        </p:nvSpPr>
        <p:spPr>
          <a:xfrm>
            <a:off x="1557389" y="3706884"/>
            <a:ext cx="307005" cy="30700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389D8931-F5C7-4E1C-87B1-9BC5C9E192E1}"/>
              </a:ext>
            </a:extLst>
          </p:cNvPr>
          <p:cNvCxnSpPr>
            <a:cxnSpLocks/>
            <a:stCxn id="11" idx="6"/>
          </p:cNvCxnSpPr>
          <p:nvPr/>
        </p:nvCxnSpPr>
        <p:spPr>
          <a:xfrm flipV="1">
            <a:off x="1864394" y="3516284"/>
            <a:ext cx="1369257" cy="344103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왼쪽 중괄호 13">
            <a:extLst>
              <a:ext uri="{FF2B5EF4-FFF2-40B4-BE49-F238E27FC236}">
                <a16:creationId xmlns:a16="http://schemas.microsoft.com/office/drawing/2014/main" id="{5E972417-5943-4506-9F7C-5598BAEDAF9A}"/>
              </a:ext>
            </a:extLst>
          </p:cNvPr>
          <p:cNvSpPr/>
          <p:nvPr/>
        </p:nvSpPr>
        <p:spPr>
          <a:xfrm>
            <a:off x="1389465" y="3858776"/>
            <a:ext cx="176362" cy="1245240"/>
          </a:xfrm>
          <a:prstGeom prst="leftBrace">
            <a:avLst>
              <a:gd name="adj1" fmla="val 92109"/>
              <a:gd name="adj2" fmla="val 72697"/>
            </a:avLst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79CE31-FFEE-4A5D-9680-34AF65661D8E}"/>
              </a:ext>
            </a:extLst>
          </p:cNvPr>
          <p:cNvSpPr txBox="1"/>
          <p:nvPr/>
        </p:nvSpPr>
        <p:spPr>
          <a:xfrm>
            <a:off x="-87291" y="4584568"/>
            <a:ext cx="147675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Classification</a:t>
            </a:r>
            <a:endParaRPr lang="ko-KR" altLang="en-US"/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2B28568-5C19-4A7F-B99B-E630C602E63B}"/>
              </a:ext>
            </a:extLst>
          </p:cNvPr>
          <p:cNvGrpSpPr/>
          <p:nvPr/>
        </p:nvGrpSpPr>
        <p:grpSpPr>
          <a:xfrm>
            <a:off x="7713329" y="5501047"/>
            <a:ext cx="1091712" cy="873652"/>
            <a:chOff x="7713329" y="5501047"/>
            <a:chExt cx="1091712" cy="873652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719125A-46A1-4CF9-8081-87C105705F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002" t="85588" r="32357" b="2800"/>
            <a:stretch/>
          </p:blipFill>
          <p:spPr>
            <a:xfrm>
              <a:off x="7713329" y="5501047"/>
              <a:ext cx="694640" cy="434998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2ACE35F9-81CC-41C8-8613-23EC3CB5C1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1156" t="85588" r="10548" b="2406"/>
            <a:stretch/>
          </p:blipFill>
          <p:spPr>
            <a:xfrm>
              <a:off x="7713329" y="5924943"/>
              <a:ext cx="1091712" cy="44975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E918321D-6191-4D50-9FA7-3A2D46E1D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6118" t="69910" r="495" b="16294"/>
            <a:stretch/>
          </p:blipFill>
          <p:spPr>
            <a:xfrm>
              <a:off x="8374380" y="5501047"/>
              <a:ext cx="430661" cy="423896"/>
            </a:xfrm>
            <a:prstGeom prst="rect">
              <a:avLst/>
            </a:prstGeom>
          </p:spPr>
        </p:pic>
      </p:grp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9FD5FDC-7C7B-4D2D-BD07-DDE77B44B8C2}"/>
              </a:ext>
            </a:extLst>
          </p:cNvPr>
          <p:cNvCxnSpPr>
            <a:cxnSpLocks/>
          </p:cNvCxnSpPr>
          <p:nvPr/>
        </p:nvCxnSpPr>
        <p:spPr>
          <a:xfrm>
            <a:off x="1886993" y="3858776"/>
            <a:ext cx="2394062" cy="413966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188A1172-4870-4676-9D26-7131631DC9F1}"/>
              </a:ext>
            </a:extLst>
          </p:cNvPr>
          <p:cNvCxnSpPr>
            <a:cxnSpLocks/>
            <a:stCxn id="11" idx="6"/>
          </p:cNvCxnSpPr>
          <p:nvPr/>
        </p:nvCxnSpPr>
        <p:spPr>
          <a:xfrm>
            <a:off x="1864394" y="3860387"/>
            <a:ext cx="2998553" cy="2216217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D38FC65A-AA9C-423A-BE7A-400C63B4484D}"/>
              </a:ext>
            </a:extLst>
          </p:cNvPr>
          <p:cNvSpPr txBox="1"/>
          <p:nvPr/>
        </p:nvSpPr>
        <p:spPr>
          <a:xfrm>
            <a:off x="2291726" y="4094089"/>
            <a:ext cx="1588676" cy="369332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Deployment</a:t>
            </a:r>
            <a:endParaRPr lang="ko-KR" altLang="en-US"/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9BA9ADA7-B5D2-4464-803B-4DA54D692D5F}"/>
              </a:ext>
            </a:extLst>
          </p:cNvPr>
          <p:cNvCxnSpPr>
            <a:cxnSpLocks/>
            <a:endCxn id="15" idx="0"/>
          </p:cNvCxnSpPr>
          <p:nvPr/>
        </p:nvCxnSpPr>
        <p:spPr>
          <a:xfrm>
            <a:off x="651087" y="4013889"/>
            <a:ext cx="0" cy="570679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A8D91EEB-CD8F-4166-9B23-B6813C80861B}"/>
              </a:ext>
            </a:extLst>
          </p:cNvPr>
          <p:cNvSpPr txBox="1"/>
          <p:nvPr/>
        </p:nvSpPr>
        <p:spPr>
          <a:xfrm>
            <a:off x="-57351" y="3302161"/>
            <a:ext cx="147675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Association</a:t>
            </a:r>
          </a:p>
          <a:p>
            <a:pPr algn="ctr"/>
            <a:r>
              <a:rPr lang="en-US" altLang="ko-KR"/>
              <a:t>analysis</a:t>
            </a:r>
            <a:endParaRPr lang="ko-KR" altLang="en-US"/>
          </a:p>
        </p:txBody>
      </p:sp>
      <p:sp>
        <p:nvSpPr>
          <p:cNvPr id="8" name="오른쪽 중괄호 7">
            <a:extLst>
              <a:ext uri="{FF2B5EF4-FFF2-40B4-BE49-F238E27FC236}">
                <a16:creationId xmlns:a16="http://schemas.microsoft.com/office/drawing/2014/main" id="{97E628AE-F4CB-4413-BCB8-BCCE3AF2767A}"/>
              </a:ext>
            </a:extLst>
          </p:cNvPr>
          <p:cNvSpPr/>
          <p:nvPr/>
        </p:nvSpPr>
        <p:spPr>
          <a:xfrm>
            <a:off x="5992783" y="3449361"/>
            <a:ext cx="279336" cy="2685431"/>
          </a:xfrm>
          <a:prstGeom prst="rightBrac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2D050"/>
              </a:solidFill>
            </a:endParaRPr>
          </a:p>
        </p:txBody>
      </p:sp>
      <p:sp>
        <p:nvSpPr>
          <p:cNvPr id="35" name="오른쪽 중괄호 34">
            <a:extLst>
              <a:ext uri="{FF2B5EF4-FFF2-40B4-BE49-F238E27FC236}">
                <a16:creationId xmlns:a16="http://schemas.microsoft.com/office/drawing/2014/main" id="{2241ADBE-F8D3-43ED-B102-B852F59929F9}"/>
              </a:ext>
            </a:extLst>
          </p:cNvPr>
          <p:cNvSpPr/>
          <p:nvPr/>
        </p:nvSpPr>
        <p:spPr>
          <a:xfrm rot="16200000">
            <a:off x="4430006" y="1839137"/>
            <a:ext cx="279336" cy="2685431"/>
          </a:xfrm>
          <a:prstGeom prst="rightBrace">
            <a:avLst/>
          </a:prstGeom>
          <a:ln w="28575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2D050"/>
              </a:solidFill>
            </a:endParaRPr>
          </a:p>
        </p:txBody>
      </p:sp>
      <p:pic>
        <p:nvPicPr>
          <p:cNvPr id="38" name="그림 37">
            <a:extLst>
              <a:ext uri="{FF2B5EF4-FFF2-40B4-BE49-F238E27FC236}">
                <a16:creationId xmlns:a16="http://schemas.microsoft.com/office/drawing/2014/main" id="{64C6FCBB-4959-454A-8EAD-E9231E5853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38" b="4672"/>
          <a:stretch/>
        </p:blipFill>
        <p:spPr>
          <a:xfrm>
            <a:off x="2289431" y="929805"/>
            <a:ext cx="4731391" cy="1878677"/>
          </a:xfrm>
          <a:prstGeom prst="rect">
            <a:avLst/>
          </a:prstGeom>
        </p:spPr>
      </p:pic>
      <p:sp>
        <p:nvSpPr>
          <p:cNvPr id="39" name="직사각형 38">
            <a:extLst>
              <a:ext uri="{FF2B5EF4-FFF2-40B4-BE49-F238E27FC236}">
                <a16:creationId xmlns:a16="http://schemas.microsoft.com/office/drawing/2014/main" id="{A2243D21-201A-41B8-91B5-E6CB2D730614}"/>
              </a:ext>
            </a:extLst>
          </p:cNvPr>
          <p:cNvSpPr/>
          <p:nvPr/>
        </p:nvSpPr>
        <p:spPr>
          <a:xfrm>
            <a:off x="3363670" y="1425428"/>
            <a:ext cx="512379" cy="33107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59D98A5-AC46-4C1F-844D-01485A72075A}"/>
                  </a:ext>
                </a:extLst>
              </p:cNvPr>
              <p:cNvSpPr txBox="1"/>
              <p:nvPr/>
            </p:nvSpPr>
            <p:spPr>
              <a:xfrm>
                <a:off x="5823511" y="2655830"/>
                <a:ext cx="1427644" cy="6463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>
                    <a:solidFill>
                      <a:srgbClr val="92D050"/>
                    </a:solidFill>
                  </a:rPr>
                  <a:t>Options</a:t>
                </a:r>
              </a:p>
              <a:p>
                <a:pPr algn="ctr"/>
                <a:r>
                  <a:rPr lang="en-US" altLang="ko-KR" b="1">
                    <a:solidFill>
                      <a:srgbClr val="92D050"/>
                    </a:solidFill>
                  </a:rPr>
                  <a:t>m</a:t>
                </a:r>
                <a14:m>
                  <m:oMath xmlns:m="http://schemas.openxmlformats.org/officeDocument/2006/math">
                    <m:r>
                      <a:rPr lang="en-US" altLang="ko-KR" b="1" i="1" smtClean="0">
                        <a:solidFill>
                          <a:srgbClr val="92D05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</m:oMath>
                </a14:m>
                <a:r>
                  <a:rPr lang="en-US" altLang="ko-KR" b="1">
                    <a:solidFill>
                      <a:srgbClr val="92D050"/>
                    </a:solidFill>
                  </a:rPr>
                  <a:t>n matrix</a:t>
                </a:r>
                <a:endParaRPr lang="ko-KR" altLang="en-US" b="1">
                  <a:solidFill>
                    <a:srgbClr val="92D050"/>
                  </a:solidFill>
                </a:endParaRPr>
              </a:p>
            </p:txBody>
          </p:sp>
        </mc:Choice>
        <mc:Fallback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459D98A5-AC46-4C1F-844D-01485A7207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23511" y="2655830"/>
                <a:ext cx="1427644" cy="646331"/>
              </a:xfrm>
              <a:prstGeom prst="rect">
                <a:avLst/>
              </a:prstGeom>
              <a:blipFill>
                <a:blip r:embed="rId5"/>
                <a:stretch>
                  <a:fillRect l="-427" t="-5660" r="-427" b="-1415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88790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79FF54-D449-49B4-B6AF-0FBF4E5A8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806F79-321D-440B-81D1-3409D93E33A7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2C198CE1-E256-4DB4-969C-3737E1F48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formulation - PSA</a:t>
            </a:r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E8161DD-06C4-4E20-9AA8-95B19D5606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294"/>
          <a:stretch/>
        </p:blipFill>
        <p:spPr>
          <a:xfrm>
            <a:off x="1588426" y="3231018"/>
            <a:ext cx="5967148" cy="3135798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6B40B6F6-4F04-4E66-BBAA-2FF6D60F749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138" b="4672"/>
          <a:stretch/>
        </p:blipFill>
        <p:spPr>
          <a:xfrm>
            <a:off x="2289431" y="929805"/>
            <a:ext cx="4731391" cy="1878677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995C8CA8-9B78-49C1-AAF6-93814A582D9A}"/>
              </a:ext>
            </a:extLst>
          </p:cNvPr>
          <p:cNvSpPr/>
          <p:nvPr/>
        </p:nvSpPr>
        <p:spPr>
          <a:xfrm>
            <a:off x="6960662" y="4056018"/>
            <a:ext cx="413420" cy="41342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A22F15C-D427-4385-935E-18373AE1EBBE}"/>
              </a:ext>
            </a:extLst>
          </p:cNvPr>
          <p:cNvSpPr/>
          <p:nvPr/>
        </p:nvSpPr>
        <p:spPr>
          <a:xfrm>
            <a:off x="5242034" y="2471315"/>
            <a:ext cx="512379" cy="33107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389D8931-F5C7-4E1C-87B1-9BC5C9E192E1}"/>
              </a:ext>
            </a:extLst>
          </p:cNvPr>
          <p:cNvCxnSpPr>
            <a:cxnSpLocks/>
            <a:stCxn id="11" idx="2"/>
          </p:cNvCxnSpPr>
          <p:nvPr/>
        </p:nvCxnSpPr>
        <p:spPr>
          <a:xfrm flipH="1" flipV="1">
            <a:off x="5804290" y="3682540"/>
            <a:ext cx="1156372" cy="580188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52B28568-5C19-4A7F-B99B-E630C602E63B}"/>
              </a:ext>
            </a:extLst>
          </p:cNvPr>
          <p:cNvGrpSpPr/>
          <p:nvPr/>
        </p:nvGrpSpPr>
        <p:grpSpPr>
          <a:xfrm>
            <a:off x="7713329" y="5501047"/>
            <a:ext cx="1091712" cy="873652"/>
            <a:chOff x="7713329" y="5501047"/>
            <a:chExt cx="1091712" cy="873652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B719125A-46A1-4CF9-8081-87C105705F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6002" t="85588" r="32357" b="2800"/>
            <a:stretch/>
          </p:blipFill>
          <p:spPr>
            <a:xfrm>
              <a:off x="7713329" y="5501047"/>
              <a:ext cx="694640" cy="434998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2ACE35F9-81CC-41C8-8613-23EC3CB5C1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1156" t="85588" r="10548" b="2406"/>
            <a:stretch/>
          </p:blipFill>
          <p:spPr>
            <a:xfrm>
              <a:off x="7713329" y="5924943"/>
              <a:ext cx="1091712" cy="449756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E918321D-6191-4D50-9FA7-3A2D46E1DD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6118" t="69910" r="495" b="16294"/>
            <a:stretch/>
          </p:blipFill>
          <p:spPr>
            <a:xfrm>
              <a:off x="8374380" y="5501047"/>
              <a:ext cx="430661" cy="423896"/>
            </a:xfrm>
            <a:prstGeom prst="rect">
              <a:avLst/>
            </a:prstGeom>
          </p:spPr>
        </p:pic>
      </p:grp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99FD5FDC-7C7B-4D2D-BD07-DDE77B44B8C2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4655127" y="4262728"/>
            <a:ext cx="2305535" cy="451522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188A1172-4870-4676-9D26-7131631DC9F1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3655296" y="4262728"/>
            <a:ext cx="3305366" cy="1662215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EFE2FD83-8235-46EE-963F-2BBA35308460}"/>
              </a:ext>
            </a:extLst>
          </p:cNvPr>
          <p:cNvSpPr/>
          <p:nvPr/>
        </p:nvSpPr>
        <p:spPr>
          <a:xfrm>
            <a:off x="3142211" y="3350029"/>
            <a:ext cx="856211" cy="2851266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56142836-D488-4AAD-B9D9-D4C52A02D4AA}"/>
              </a:ext>
            </a:extLst>
          </p:cNvPr>
          <p:cNvSpPr/>
          <p:nvPr/>
        </p:nvSpPr>
        <p:spPr>
          <a:xfrm>
            <a:off x="4132293" y="3350029"/>
            <a:ext cx="856211" cy="2851266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FC40B2C9-D7F2-44CB-9C15-8F6181A27094}"/>
              </a:ext>
            </a:extLst>
          </p:cNvPr>
          <p:cNvSpPr/>
          <p:nvPr/>
        </p:nvSpPr>
        <p:spPr>
          <a:xfrm>
            <a:off x="5114369" y="3350029"/>
            <a:ext cx="856211" cy="2851266"/>
          </a:xfrm>
          <a:prstGeom prst="rect">
            <a:avLst/>
          </a:prstGeom>
          <a:noFill/>
          <a:ln w="3810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57CE63F-32B1-432A-9E30-44669D208DCB}"/>
              </a:ext>
            </a:extLst>
          </p:cNvPr>
          <p:cNvSpPr txBox="1"/>
          <p:nvPr/>
        </p:nvSpPr>
        <p:spPr>
          <a:xfrm>
            <a:off x="3092178" y="2966844"/>
            <a:ext cx="987486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>
                <a:solidFill>
                  <a:srgbClr val="92D050"/>
                </a:solidFill>
              </a:rPr>
              <a:t>Option 1</a:t>
            </a:r>
            <a:endParaRPr lang="ko-KR" altLang="en-US" sz="1600" b="1">
              <a:solidFill>
                <a:srgbClr val="92D050"/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00DFBD-B7DC-4F22-B0C8-A7CEE084D92F}"/>
              </a:ext>
            </a:extLst>
          </p:cNvPr>
          <p:cNvSpPr txBox="1"/>
          <p:nvPr/>
        </p:nvSpPr>
        <p:spPr>
          <a:xfrm>
            <a:off x="4078257" y="2966844"/>
            <a:ext cx="987486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>
                <a:solidFill>
                  <a:srgbClr val="92D050"/>
                </a:solidFill>
              </a:rPr>
              <a:t>Option 2</a:t>
            </a:r>
            <a:endParaRPr lang="ko-KR" altLang="en-US" sz="1600" b="1">
              <a:solidFill>
                <a:srgbClr val="92D050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13C90EB-66AB-4DA2-81D1-B1972A1BCD6B}"/>
              </a:ext>
            </a:extLst>
          </p:cNvPr>
          <p:cNvSpPr txBox="1"/>
          <p:nvPr/>
        </p:nvSpPr>
        <p:spPr>
          <a:xfrm>
            <a:off x="5064336" y="2966844"/>
            <a:ext cx="987486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b="1">
                <a:solidFill>
                  <a:srgbClr val="92D050"/>
                </a:solidFill>
              </a:rPr>
              <a:t>Option 3</a:t>
            </a:r>
            <a:endParaRPr lang="ko-KR" altLang="en-US" sz="1600" b="1">
              <a:solidFill>
                <a:srgbClr val="92D050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38FC65A-AA9C-423A-BE7A-400C63B4484D}"/>
              </a:ext>
            </a:extLst>
          </p:cNvPr>
          <p:cNvSpPr txBox="1"/>
          <p:nvPr/>
        </p:nvSpPr>
        <p:spPr>
          <a:xfrm>
            <a:off x="5291912" y="4135673"/>
            <a:ext cx="1573582" cy="369332"/>
          </a:xfrm>
          <a:prstGeom prst="rect">
            <a:avLst/>
          </a:prstGeom>
          <a:solidFill>
            <a:schemeClr val="bg1"/>
          </a:solidFill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/>
              <a:t>Arrangemenet</a:t>
            </a:r>
            <a:endParaRPr lang="ko-KR" altLang="en-US"/>
          </a:p>
        </p:txBody>
      </p:sp>
      <p:cxnSp>
        <p:nvCxnSpPr>
          <p:cNvPr id="65" name="연결선: 꺾임 64">
            <a:extLst>
              <a:ext uri="{FF2B5EF4-FFF2-40B4-BE49-F238E27FC236}">
                <a16:creationId xmlns:a16="http://schemas.microsoft.com/office/drawing/2014/main" id="{6BF9A335-EFB3-4B4F-9363-E50B467545BA}"/>
              </a:ext>
            </a:extLst>
          </p:cNvPr>
          <p:cNvCxnSpPr>
            <a:cxnSpLocks/>
            <a:stCxn id="69" idx="1"/>
            <a:endCxn id="34" idx="0"/>
          </p:cNvCxnSpPr>
          <p:nvPr/>
        </p:nvCxnSpPr>
        <p:spPr>
          <a:xfrm rot="10800000" flipV="1">
            <a:off x="6078703" y="3736285"/>
            <a:ext cx="1460302" cy="399388"/>
          </a:xfrm>
          <a:prstGeom prst="bentConnector2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5B8C0CBA-1320-481B-AA3D-39198DAF3C60}"/>
              </a:ext>
            </a:extLst>
          </p:cNvPr>
          <p:cNvSpPr txBox="1"/>
          <p:nvPr/>
        </p:nvSpPr>
        <p:spPr>
          <a:xfrm>
            <a:off x="7539005" y="3305398"/>
            <a:ext cx="1640109" cy="8617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/>
              <a:t>Pick order</a:t>
            </a:r>
          </a:p>
          <a:p>
            <a:pPr algn="ctr"/>
            <a:r>
              <a:rPr lang="en-US" altLang="ko-KR" sz="1600"/>
              <a:t>&amp;</a:t>
            </a:r>
          </a:p>
          <a:p>
            <a:pPr algn="ctr"/>
            <a:r>
              <a:rPr lang="en-US" altLang="ko-KR" sz="1600"/>
              <a:t>Pods constitution</a:t>
            </a:r>
            <a:endParaRPr lang="ko-KR" altLang="en-US" sz="1600"/>
          </a:p>
        </p:txBody>
      </p:sp>
    </p:spTree>
    <p:extLst>
      <p:ext uri="{BB962C8B-B14F-4D97-AF65-F5344CB8AC3E}">
        <p14:creationId xmlns:p14="http://schemas.microsoft.com/office/powerpoint/2010/main" val="38626620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2047</TotalTime>
  <Words>312</Words>
  <Application>Microsoft Office PowerPoint</Application>
  <PresentationFormat>화면 슬라이드 쇼(4:3)</PresentationFormat>
  <Paragraphs>76</Paragraphs>
  <Slides>7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6" baseType="lpstr">
      <vt:lpstr>나눔바른고딕</vt:lpstr>
      <vt:lpstr>Malgun Gothic</vt:lpstr>
      <vt:lpstr>Malgun Gothic</vt:lpstr>
      <vt:lpstr>Arial</vt:lpstr>
      <vt:lpstr>Calibri</vt:lpstr>
      <vt:lpstr>Calibri Light</vt:lpstr>
      <vt:lpstr>Cambria Math</vt:lpstr>
      <vt:lpstr>Wingdings</vt:lpstr>
      <vt:lpstr>Office 테마</vt:lpstr>
      <vt:lpstr>2021 MLP Progress Robotic Mobile Fulfillment System </vt:lpstr>
      <vt:lpstr>Project Introduction – RMFS</vt:lpstr>
      <vt:lpstr>Problem formulation - RPS</vt:lpstr>
      <vt:lpstr>Problem formulation - PSA</vt:lpstr>
      <vt:lpstr>Problem formulation - RPS</vt:lpstr>
      <vt:lpstr>Problem formulation - RPS</vt:lpstr>
      <vt:lpstr>Problem formulation - PSA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현우 이</dc:creator>
  <cp:lastModifiedBy>이현우</cp:lastModifiedBy>
  <cp:revision>235</cp:revision>
  <dcterms:created xsi:type="dcterms:W3CDTF">2021-01-05T02:57:38Z</dcterms:created>
  <dcterms:modified xsi:type="dcterms:W3CDTF">2021-04-15T21:22:08Z</dcterms:modified>
</cp:coreProperties>
</file>

<file path=docProps/thumbnail.jpeg>
</file>